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1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59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FAE3D-CFEE-435C-A9C9-216EE60FDEAE}" type="datetimeFigureOut">
              <a:rPr lang="nl-NL" smtClean="0"/>
              <a:t>7-9-2015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A8BD3-92D4-4F75-8880-FCECEE6927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9515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F89FD-B379-4B2F-8113-DD802899CD0C}" type="datetimeFigureOut">
              <a:rPr lang="nl-NL" smtClean="0"/>
              <a:t>7-9-2015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2BC4-7FCC-4430-9195-A1C1C65316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1360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537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153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4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898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144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472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016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217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45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80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Basisboek marketing – Hoofdstuk 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Basisboek marketing – Hoofdstuk 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Basisboek marketing – Hoofdstuk 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Basisboek marketing – Hoofdstuk 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Basisboek marketing – Hoofdstuk 6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Basisboek marketing – Hoofdstuk 6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Basisboek marketing – Hoofdstuk 6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Basisboek marketing – Hoofdstuk 6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Basisboek marketing – Hoofdstuk 6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Basisboek marketing – Hoofdstuk 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Basisboek marketing – Hoofdstuk 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1b2iIwMJY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338958" y="1628800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Arial" pitchFamily="34" charset="0"/>
                <a:cs typeface="Arial" pitchFamily="34" charset="0"/>
              </a:rPr>
              <a:t>Basisboek Marketing</a:t>
            </a:r>
          </a:p>
          <a:p>
            <a:pPr algn="ctr"/>
            <a:endParaRPr lang="nl-NL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Hoofdstuk 6</a:t>
            </a:r>
          </a:p>
          <a:p>
            <a:pPr algn="ctr"/>
            <a:r>
              <a:rPr lang="nl-N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Marktvormen</a:t>
            </a:r>
            <a:endParaRPr lang="nl-NL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Maak opdrachten 8 t/m 15. Vanaf blz. 86 in je boek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635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Monopolie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196752"/>
            <a:ext cx="7571184" cy="4929411"/>
          </a:xfrm>
        </p:spPr>
        <p:txBody>
          <a:bodyPr>
            <a:normAutofit/>
          </a:bodyPr>
          <a:lstStyle/>
          <a:p>
            <a:r>
              <a:rPr lang="nl-NL" sz="2800" dirty="0"/>
              <a:t>één </a:t>
            </a:r>
            <a:r>
              <a:rPr lang="nl-NL" sz="2800" dirty="0" smtClean="0"/>
              <a:t>aanbieder</a:t>
            </a:r>
          </a:p>
          <a:p>
            <a:r>
              <a:rPr lang="nl-NL" sz="2800" dirty="0" smtClean="0"/>
              <a:t>toetreding bijna onmogelijk</a:t>
            </a:r>
          </a:p>
          <a:p>
            <a:r>
              <a:rPr lang="nl-NL" sz="2800" dirty="0" smtClean="0"/>
              <a:t>markt ondoorzichtig</a:t>
            </a:r>
          </a:p>
          <a:p>
            <a:r>
              <a:rPr lang="nl-NL" sz="2800" dirty="0" smtClean="0"/>
              <a:t>homogeen aanbod (want er is geen keus van andere aanbieders)</a:t>
            </a:r>
          </a:p>
          <a:p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>
                <a:sym typeface="Wingdings" pitchFamily="2" charset="2"/>
              </a:rPr>
              <a:t> geen concurrentie</a:t>
            </a:r>
            <a:endParaRPr lang="nl-NL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0688"/>
            <a:ext cx="22193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25" y="3966706"/>
            <a:ext cx="3425725" cy="20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4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662880" y="188640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	Marktvormen</a:t>
            </a:r>
            <a:endParaRPr lang="nl-NL" dirty="0"/>
          </a:p>
        </p:txBody>
      </p:sp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/>
          </p:nvPr>
        </p:nvGraphicFramePr>
        <p:xfrm>
          <a:off x="399609" y="2204864"/>
          <a:ext cx="8492871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191"/>
                <a:gridCol w="1475185"/>
                <a:gridCol w="1816655"/>
                <a:gridCol w="1495713"/>
                <a:gridCol w="1796127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Volledige concurrentie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Monopolistische concurrentie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Oligo­po­lie	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Mono­po­lie  </a:t>
                      </a:r>
                      <a:endParaRPr lang="nl-NL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Aantal aanbieders</a:t>
                      </a:r>
                      <a:endParaRPr lang="nl-N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veel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veel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weinig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één</a:t>
                      </a:r>
                    </a:p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Toetreding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makkelijk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minder makkelijk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moeilijk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bijna onmogelijk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Aanbod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homogeen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heterogeen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homogeen</a:t>
                      </a:r>
                      <a:r>
                        <a:rPr lang="nl-NL" baseline="0" dirty="0" smtClean="0"/>
                        <a:t> of</a:t>
                      </a:r>
                    </a:p>
                    <a:p>
                      <a:pPr algn="ctr"/>
                      <a:r>
                        <a:rPr lang="nl-NL" baseline="0" dirty="0" smtClean="0"/>
                        <a:t>heterogeen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homogeen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Doorzichtigheid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goed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matig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slecht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heel slecht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7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Kartel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800" dirty="0" smtClean="0"/>
              <a:t>Aantal bedrijven spreekt onderling af om concurrentie te beperken</a:t>
            </a:r>
          </a:p>
          <a:p>
            <a:r>
              <a:rPr lang="nl-NL" sz="2800" dirty="0" smtClean="0"/>
              <a:t>In Nederland  tegenwoordig verboden, ACM houdt toezicht</a:t>
            </a:r>
          </a:p>
          <a:p>
            <a:pPr marL="0" indent="0">
              <a:buNone/>
            </a:pPr>
            <a:endParaRPr lang="nl-NL" sz="2800" dirty="0" smtClean="0"/>
          </a:p>
          <a:p>
            <a:r>
              <a:rPr lang="nl-NL" sz="2800" dirty="0" smtClean="0"/>
              <a:t>prijskartel: deelnemers spreken vaste prijs af</a:t>
            </a:r>
          </a:p>
          <a:p>
            <a:r>
              <a:rPr lang="nl-NL" sz="2800" dirty="0" smtClean="0"/>
              <a:t>marktverdelingskartel: afspraak welk bedrijf per klant de gunstigste offerte uitbrengt</a:t>
            </a:r>
          </a:p>
          <a:p>
            <a:r>
              <a:rPr lang="nl-NL" sz="2800" dirty="0" smtClean="0"/>
              <a:t>productiekartel: afspraak om minder te produceren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4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Maak opdrachten 16 t/m 25. Vanaf blz. 92 in je boek </a:t>
            </a:r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705764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05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705764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21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Samenvatting - terugkijken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4400" dirty="0" smtClean="0">
                <a:hlinkClick r:id="rId2"/>
              </a:rPr>
              <a:t>Marktvormen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271659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Aanbod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dirty="0" smtClean="0"/>
              <a:t>Homogeen</a:t>
            </a:r>
          </a:p>
          <a:p>
            <a:r>
              <a:rPr lang="nl-NL" sz="2800" dirty="0" smtClean="0"/>
              <a:t>klant ziet geen verschil tussen aanbod van verschillende aanbieders</a:t>
            </a:r>
            <a:endParaRPr lang="nl-NL" sz="2800" dirty="0"/>
          </a:p>
          <a:p>
            <a:r>
              <a:rPr lang="nl-NL" sz="2800" dirty="0" smtClean="0"/>
              <a:t>koopt waar prijs het laagst is</a:t>
            </a: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endParaRPr lang="nl-N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84695"/>
            <a:ext cx="1790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66" y="4270420"/>
            <a:ext cx="14859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84695"/>
            <a:ext cx="17811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6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Aanbod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Heterogeen</a:t>
            </a:r>
          </a:p>
          <a:p>
            <a:r>
              <a:rPr lang="nl-NL" sz="2800" dirty="0"/>
              <a:t>klant ziet kwaliteitsverschil</a:t>
            </a:r>
          </a:p>
          <a:p>
            <a:r>
              <a:rPr lang="nl-NL" sz="2800" dirty="0"/>
              <a:t>daardoor mogelijk verschillende prijzen te vragen</a:t>
            </a:r>
          </a:p>
          <a:p>
            <a:r>
              <a:rPr lang="nl-NL" sz="2800" dirty="0"/>
              <a:t>prijsvorming minder doorzichtig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1943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93434"/>
            <a:ext cx="24098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32" y="4005064"/>
            <a:ext cx="2590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93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Maak opdrachten 1 t/m 7. Vanaf blz. 82 in je boek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327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Marktvorm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Marktvorm wordt bepaald door</a:t>
            </a:r>
          </a:p>
          <a:p>
            <a:r>
              <a:rPr lang="nl-NL" sz="2800" dirty="0" smtClean="0"/>
              <a:t>aantal aanbieders</a:t>
            </a:r>
            <a:endParaRPr lang="nl-NL" sz="2800" dirty="0"/>
          </a:p>
          <a:p>
            <a:r>
              <a:rPr lang="nl-NL" sz="2800" dirty="0" smtClean="0"/>
              <a:t>gemak van toetreding</a:t>
            </a:r>
            <a:endParaRPr lang="nl-NL" sz="2800" dirty="0"/>
          </a:p>
          <a:p>
            <a:r>
              <a:rPr lang="nl-NL" sz="2800" dirty="0" smtClean="0"/>
              <a:t>doorzichtigheid</a:t>
            </a:r>
          </a:p>
          <a:p>
            <a:r>
              <a:rPr lang="nl-NL" sz="2800" dirty="0" smtClean="0"/>
              <a:t>aanbod homogeen of heterogeen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4419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662880" y="188640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	Marktvorm en concurrentie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1" y="2420888"/>
            <a:ext cx="8505119" cy="2614621"/>
          </a:xfrm>
        </p:spPr>
      </p:pic>
    </p:spTree>
    <p:extLst>
      <p:ext uri="{BB962C8B-B14F-4D97-AF65-F5344CB8AC3E}">
        <p14:creationId xmlns:p14="http://schemas.microsoft.com/office/powerpoint/2010/main" val="2566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Volledige concurrentie</a:t>
            </a:r>
            <a:br>
              <a:rPr lang="nl-NL" dirty="0" smtClean="0"/>
            </a:br>
            <a:r>
              <a:rPr lang="nl-NL" dirty="0" smtClean="0"/>
              <a:t>(volledige mededinging)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331640" y="1196752"/>
            <a:ext cx="7355160" cy="4929411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 smtClean="0"/>
              <a:t>veel aanbieders</a:t>
            </a:r>
          </a:p>
          <a:p>
            <a:r>
              <a:rPr lang="nl-NL" sz="2800" dirty="0" smtClean="0"/>
              <a:t>toetreding makkelijk</a:t>
            </a:r>
          </a:p>
          <a:p>
            <a:r>
              <a:rPr lang="nl-NL" sz="2800" dirty="0" smtClean="0"/>
              <a:t>homogeen aanbod</a:t>
            </a:r>
          </a:p>
          <a:p>
            <a:r>
              <a:rPr lang="nl-NL" sz="2800" dirty="0" smtClean="0"/>
              <a:t>markt is doorzichtig</a:t>
            </a:r>
          </a:p>
          <a:p>
            <a:pPr marL="0" indent="0">
              <a:buNone/>
            </a:pPr>
            <a:endParaRPr lang="nl-NL" sz="28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nl-NL" sz="28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nl-NL" dirty="0">
              <a:sym typeface="Wingdings" pitchFamily="2" charset="2"/>
            </a:endParaRPr>
          </a:p>
          <a:p>
            <a:pPr marL="0" indent="0">
              <a:buNone/>
            </a:pPr>
            <a:endParaRPr lang="nl-NL" sz="2800" dirty="0">
              <a:sym typeface="Wingdings" pitchFamily="2" charset="2"/>
            </a:endParaRPr>
          </a:p>
          <a:p>
            <a:pPr marL="0" indent="0">
              <a:buNone/>
            </a:pPr>
            <a:endParaRPr lang="nl-NL" sz="28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nl-NL" sz="2800" dirty="0" smtClean="0">
                <a:sym typeface="Wingdings" pitchFamily="2" charset="2"/>
              </a:rPr>
              <a:t> vraag en aanbod bepalen de prijs</a:t>
            </a:r>
          </a:p>
          <a:p>
            <a:pPr>
              <a:buFont typeface="Wingdings"/>
              <a:buChar char="à"/>
            </a:pPr>
            <a:r>
              <a:rPr lang="nl-NL" sz="2800" dirty="0" smtClean="0"/>
              <a:t> een aanbieder die meer vraagt verkoopt niets</a:t>
            </a:r>
            <a:endParaRPr lang="nl-NL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65" y="476672"/>
            <a:ext cx="20288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65" y="3199489"/>
            <a:ext cx="20669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74" y="3212976"/>
            <a:ext cx="3393381" cy="144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3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Monopolistische</a:t>
            </a:r>
            <a:br>
              <a:rPr lang="nl-NL" dirty="0" smtClean="0"/>
            </a:br>
            <a:r>
              <a:rPr lang="nl-NL" dirty="0" smtClean="0"/>
              <a:t>concurrentie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veel aanbieders</a:t>
            </a:r>
          </a:p>
          <a:p>
            <a:r>
              <a:rPr lang="nl-NL" sz="2800" dirty="0" smtClean="0"/>
              <a:t>toetreding mogelijk, maar lastiger</a:t>
            </a:r>
          </a:p>
          <a:p>
            <a:r>
              <a:rPr lang="nl-NL" sz="2800" dirty="0" smtClean="0"/>
              <a:t>heterogeen aanbod</a:t>
            </a:r>
          </a:p>
          <a:p>
            <a:r>
              <a:rPr lang="nl-NL" sz="2800" dirty="0" smtClean="0"/>
              <a:t>markt minder doorzichtig</a:t>
            </a:r>
          </a:p>
          <a:p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pPr>
              <a:buFont typeface="Wingdings"/>
              <a:buChar char="à"/>
            </a:pPr>
            <a:r>
              <a:rPr lang="nl-NL" sz="2800" dirty="0" smtClean="0">
                <a:sym typeface="Wingdings" pitchFamily="2" charset="2"/>
              </a:rPr>
              <a:t>concurrentie met alle middelen</a:t>
            </a:r>
          </a:p>
          <a:p>
            <a:pPr>
              <a:buFont typeface="Wingdings"/>
              <a:buChar char="à"/>
            </a:pP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smtClean="0">
                <a:sym typeface="Wingdings" pitchFamily="2" charset="2"/>
              </a:rPr>
              <a:t>verschillende prijsniveaus mogelijk, wel prijsconcurrentie</a:t>
            </a:r>
            <a:endParaRPr lang="nl-NL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65" y="233015"/>
            <a:ext cx="18192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65" y="2492896"/>
            <a:ext cx="1847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6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666700" y="440608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Oligopolie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475656" y="1196752"/>
            <a:ext cx="7560840" cy="4929411"/>
          </a:xfrm>
        </p:spPr>
        <p:txBody>
          <a:bodyPr>
            <a:normAutofit fontScale="92500"/>
          </a:bodyPr>
          <a:lstStyle/>
          <a:p>
            <a:endParaRPr lang="nl-NL" sz="2800" dirty="0" smtClean="0"/>
          </a:p>
          <a:p>
            <a:r>
              <a:rPr lang="nl-NL" sz="2800" dirty="0" smtClean="0"/>
              <a:t>weinig aanbieders</a:t>
            </a:r>
          </a:p>
          <a:p>
            <a:r>
              <a:rPr lang="nl-NL" sz="2800" dirty="0" smtClean="0"/>
              <a:t>toetreding moeilijk (grote marketing-budgetten)</a:t>
            </a:r>
          </a:p>
          <a:p>
            <a:r>
              <a:rPr lang="nl-NL" sz="2800" dirty="0" smtClean="0"/>
              <a:t>markt ondoorzichtig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 smtClean="0"/>
              <a:t>homogeen of heterogeen oligopolie</a:t>
            </a:r>
          </a:p>
          <a:p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>
                <a:sym typeface="Wingdings" pitchFamily="2" charset="2"/>
              </a:rPr>
              <a:t> concurrentie met alle middelen, behalve op prijs</a:t>
            </a:r>
            <a:endParaRPr lang="nl-NL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75" y="2585132"/>
            <a:ext cx="27336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38" y="263302"/>
            <a:ext cx="19716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09" y="5633705"/>
            <a:ext cx="1830007" cy="9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1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270</Words>
  <Application>Microsoft Office PowerPoint</Application>
  <PresentationFormat>Diavoorstelling (4:3)</PresentationFormat>
  <Paragraphs>102</Paragraphs>
  <Slides>17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Kantoorthema</vt:lpstr>
      <vt:lpstr>PowerPoint-presentatie</vt:lpstr>
      <vt:lpstr>Aanbod</vt:lpstr>
      <vt:lpstr>Aanbod</vt:lpstr>
      <vt:lpstr>Opdrachten</vt:lpstr>
      <vt:lpstr>Marktvorm</vt:lpstr>
      <vt:lpstr> Marktvorm en concurrentie</vt:lpstr>
      <vt:lpstr>Volledige concurrentie (volledige mededinging)</vt:lpstr>
      <vt:lpstr>Monopolistische concurrentie</vt:lpstr>
      <vt:lpstr>Oligopolie</vt:lpstr>
      <vt:lpstr>Opdrachten</vt:lpstr>
      <vt:lpstr>Monopolie</vt:lpstr>
      <vt:lpstr> Marktvormen</vt:lpstr>
      <vt:lpstr>Kartel</vt:lpstr>
      <vt:lpstr>Opdrachten</vt:lpstr>
      <vt:lpstr>Opdrachten</vt:lpstr>
      <vt:lpstr>Samenvatting - terugkijken</vt:lpstr>
      <vt:lpstr>PowerPoint-presentatie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Robbert Groenendaal</cp:lastModifiedBy>
  <cp:revision>8</cp:revision>
  <dcterms:created xsi:type="dcterms:W3CDTF">2013-11-15T15:05:42Z</dcterms:created>
  <dcterms:modified xsi:type="dcterms:W3CDTF">2015-09-07T10:36:07Z</dcterms:modified>
</cp:coreProperties>
</file>